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3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363"/>
            <a:ext cx="8839201" cy="462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14591" l="0" r="0" t="10926"/>
          <a:stretch/>
        </p:blipFill>
        <p:spPr>
          <a:xfrm>
            <a:off x="2152650" y="769813"/>
            <a:ext cx="4838700" cy="36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Simple economics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PURPOSE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1193663" y="152400"/>
            <a:ext cx="6756675" cy="4838700"/>
            <a:chOff x="-554800" y="152400"/>
            <a:chExt cx="6756675" cy="4838700"/>
          </a:xfrm>
        </p:grpSpPr>
        <p:pic>
          <p:nvPicPr>
            <p:cNvPr id="130" name="Shape 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54800" y="152400"/>
              <a:ext cx="6451600" cy="483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" name="Shape 131"/>
            <p:cNvCxnSpPr/>
            <p:nvPr/>
          </p:nvCxnSpPr>
          <p:spPr>
            <a:xfrm>
              <a:off x="1044875" y="465150"/>
              <a:ext cx="5325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Shape 132"/>
            <p:cNvCxnSpPr/>
            <p:nvPr/>
          </p:nvCxnSpPr>
          <p:spPr>
            <a:xfrm>
              <a:off x="4550275" y="512325"/>
              <a:ext cx="546000" cy="2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3" name="Shape 133"/>
            <p:cNvSpPr txBox="1"/>
            <p:nvPr/>
          </p:nvSpPr>
          <p:spPr>
            <a:xfrm>
              <a:off x="4354775" y="201625"/>
              <a:ext cx="184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Ethereum developers</a:t>
              </a:r>
              <a:endParaRPr sz="1200"/>
            </a:p>
          </p:txBody>
        </p:sp>
        <p:sp>
          <p:nvSpPr>
            <p:cNvPr id="134" name="Shape 134"/>
            <p:cNvSpPr txBox="1"/>
            <p:nvPr/>
          </p:nvSpPr>
          <p:spPr>
            <a:xfrm>
              <a:off x="853500" y="152400"/>
              <a:ext cx="18471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Ethereum developers</a:t>
              </a:r>
              <a:endParaRPr sz="12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Still very early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PURPOSE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75" y="644575"/>
            <a:ext cx="8137451" cy="36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608750" y="1670775"/>
            <a:ext cx="2914200" cy="94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13" y="978951"/>
            <a:ext cx="6720164" cy="275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1014702_1799489133398591_2035655929_o.png"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2590350" y="931200"/>
            <a:ext cx="1011600" cy="358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076175" y="3860575"/>
            <a:ext cx="6002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1639 Ethereum DApps currently</a:t>
            </a:r>
            <a:endParaRPr b="1"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188" y="499938"/>
            <a:ext cx="5815625" cy="41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Ingredients.</a:t>
            </a:r>
            <a:endParaRPr b="1" sz="7200"/>
          </a:p>
        </p:txBody>
      </p:sp>
      <p:pic>
        <p:nvPicPr>
          <p:cNvPr descr="21014702_1799489133398591_2035655929_o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2</a:t>
            </a:r>
            <a:endParaRPr b="1" sz="7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Blockchain.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Blocks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Hashes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Consensus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Trust</a:t>
            </a:r>
            <a:endParaRPr b="1" sz="1800"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77" name="Shape 177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500" y="780287"/>
            <a:ext cx="7003000" cy="35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48775" y="2885250"/>
            <a:ext cx="76356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Intro to Ethereum Development</a:t>
            </a:r>
            <a:r>
              <a:rPr b="1" lang="en" sz="7200"/>
              <a:t> </a:t>
            </a:r>
            <a:endParaRPr b="1"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Eric Chung, DApperNetwork Founder</a:t>
            </a:r>
            <a:endParaRPr b="1" sz="2400"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DAPPERNETWORK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847725"/>
            <a:ext cx="70485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Lineage includes Nick Szabo, colored coins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Turing-completeness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Distributed code vending machines</a:t>
            </a:r>
            <a:endParaRPr b="1" sz="1800"/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637" y="558374"/>
            <a:ext cx="7158726" cy="402674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225" y="2353750"/>
            <a:ext cx="267650" cy="43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6">
            <a:alphaModFix/>
          </a:blip>
          <a:srcRect b="0" l="49847" r="0" t="0"/>
          <a:stretch/>
        </p:blipFill>
        <p:spPr>
          <a:xfrm>
            <a:off x="3869525" y="1289625"/>
            <a:ext cx="645375" cy="7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314800" y="415575"/>
            <a:ext cx="5517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2000900" y="858425"/>
            <a:ext cx="1419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Ethereum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401" y="167575"/>
            <a:ext cx="5875199" cy="48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World Computer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Ethereum Virtual Machine = decentralization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Every single node runs every bit of code to verify output</a:t>
            </a:r>
            <a:endParaRPr b="1" sz="1800"/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21" name="Shape 22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838" y="443600"/>
            <a:ext cx="6502325" cy="4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Cost of computing resources required to perform an operation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limit = ceiling for operation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price = “pay attention to my transaction”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Gas fees feed miners</a:t>
            </a:r>
            <a:endParaRPr b="1" sz="1800"/>
          </a:p>
        </p:txBody>
      </p:sp>
      <p:sp>
        <p:nvSpPr>
          <p:cNvPr id="234" name="Shape 234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35" name="Shape 235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438" y="652463"/>
            <a:ext cx="671512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Prevents infinite loops and intensive computations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Sloppy code is expensive and unacceptable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Security ALWAYS trumps optimization</a:t>
            </a:r>
            <a:endParaRPr b="1" sz="1800"/>
          </a:p>
        </p:txBody>
      </p:sp>
      <p:sp>
        <p:nvSpPr>
          <p:cNvPr id="248" name="Shape 24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925" y="1695865"/>
            <a:ext cx="2622450" cy="17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25" y="1712811"/>
            <a:ext cx="2576774" cy="17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161" y="1649212"/>
            <a:ext cx="2768300" cy="18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Purpose.</a:t>
            </a:r>
            <a:endParaRPr b="1" sz="7200"/>
          </a:p>
        </p:txBody>
      </p:sp>
      <p:pic>
        <p:nvPicPr>
          <p:cNvPr descr="21014702_1799489133398591_2035655929_o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1</a:t>
            </a:r>
            <a:endParaRPr b="1" sz="7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Deployment Tools.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Remix: Browser, fast and easy, good to get feet wet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Truffle: Command line, intermediate level, testing and deploying</a:t>
            </a:r>
            <a:endParaRPr b="1" sz="1800"/>
          </a:p>
        </p:txBody>
      </p:sp>
      <p:sp>
        <p:nvSpPr>
          <p:cNvPr id="264" name="Shape 264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65" name="Shape 265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950" y="747937"/>
            <a:ext cx="34908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25" y="1199012"/>
            <a:ext cx="4153450" cy="27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Contract Tools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Solidity: lingua franca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Web3js: </a:t>
            </a:r>
            <a:r>
              <a:rPr b="1" lang="en" sz="1800"/>
              <a:t>mediator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IPFS: storage</a:t>
            </a:r>
            <a:endParaRPr b="1" sz="1800"/>
          </a:p>
        </p:txBody>
      </p:sp>
      <p:sp>
        <p:nvSpPr>
          <p:cNvPr id="279" name="Shape 279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80" name="Shape 280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962" y="599638"/>
            <a:ext cx="5078075" cy="39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Ancillary Tools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Metamask: Chrome extension wallet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Etherscan: block explorer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OpenZeppelin: contract templates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Infura: node clusters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IPFS: storage</a:t>
            </a:r>
            <a:endParaRPr b="1" sz="1800"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294" name="Shape 294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Blockchains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EOS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Neo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Lisk</a:t>
            </a:r>
            <a:endParaRPr b="1" sz="1800"/>
          </a:p>
        </p:txBody>
      </p:sp>
      <p:sp>
        <p:nvSpPr>
          <p:cNvPr id="301" name="Shape 301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02" name="Shape 302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DApp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Over 1k DApps on State of the DApps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Prediction markets, DEX, social networks, curated lists, and more</a:t>
            </a:r>
            <a:endParaRPr b="1" sz="1800"/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INGREDIENTS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10" name="Shape 310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548775" y="2453825"/>
            <a:ext cx="81297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Themes</a:t>
            </a:r>
            <a:r>
              <a:rPr b="1" lang="en" sz="7200"/>
              <a:t>.</a:t>
            </a:r>
            <a:endParaRPr b="1" sz="7200"/>
          </a:p>
        </p:txBody>
      </p:sp>
      <p:pic>
        <p:nvPicPr>
          <p:cNvPr descr="21014702_1799489133398591_2035655929_o.png"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7182675" y="779325"/>
            <a:ext cx="7731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3</a:t>
            </a:r>
            <a:endParaRPr b="1" sz="7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Immutability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Code that is deployed on the blockchain is there FOREVER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No surprises vs no (direct) patching</a:t>
            </a:r>
            <a:endParaRPr b="1" sz="1800"/>
          </a:p>
        </p:txBody>
      </p:sp>
      <p:sp>
        <p:nvSpPr>
          <p:cNvPr id="324" name="Shape 324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25" name="Shape 325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563" y="807100"/>
            <a:ext cx="5646876" cy="35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14126" l="0" r="0" t="0"/>
          <a:stretch/>
        </p:blipFill>
        <p:spPr>
          <a:xfrm>
            <a:off x="2952081" y="152400"/>
            <a:ext cx="3239832" cy="46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Move </a:t>
            </a:r>
            <a:r>
              <a:rPr b="1" lang="en" sz="1800" strike="sngStrike"/>
              <a:t>slow</a:t>
            </a:r>
            <a:r>
              <a:rPr b="1" lang="en" sz="1800"/>
              <a:t> fast, don’t break anything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Risk mitigation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“Messing up a website may take a site down for a few minutes, but messing up a [blockchain] transaction may lead to loss of money.” 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- Jimmy Song</a:t>
            </a:r>
            <a:endParaRPr b="1" sz="1800"/>
          </a:p>
        </p:txBody>
      </p:sp>
      <p:pic>
        <p:nvPicPr>
          <p:cNvPr descr="21014702_1799489133398591_2035655929_o.pn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40" name="Shape 340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488" y="1121424"/>
            <a:ext cx="6309025" cy="33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650075" y="389550"/>
            <a:ext cx="392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$117,000,000 bug</a:t>
            </a:r>
            <a:endParaRPr b="1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Transparency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Honest accountability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Transactions, code, addresses, balances</a:t>
            </a:r>
            <a:endParaRPr b="1" sz="1800"/>
          </a:p>
        </p:txBody>
      </p:sp>
      <p:sp>
        <p:nvSpPr>
          <p:cNvPr id="353" name="Shape 353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54" name="Shape 354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775" y="241288"/>
            <a:ext cx="7018455" cy="46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Token Economics.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Programming incentives to guide human behavior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Economic value directly coupled with code</a:t>
            </a:r>
            <a:endParaRPr b="1" sz="1800"/>
          </a:p>
        </p:txBody>
      </p:sp>
      <p:pic>
        <p:nvPicPr>
          <p:cNvPr descr="21014702_1799489133398591_2035655929_o.png"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69" name="Shape 36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902" y="417610"/>
            <a:ext cx="5650200" cy="43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5082175" y="1784200"/>
            <a:ext cx="1233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</a:rPr>
              <a:t>X</a:t>
            </a:r>
            <a:endParaRPr sz="9600">
              <a:solidFill>
                <a:srgbClr val="FF0000"/>
              </a:solidFill>
            </a:endParaRPr>
          </a:p>
        </p:txBody>
      </p:sp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675" y="1156125"/>
            <a:ext cx="599500" cy="95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025" y="1923600"/>
            <a:ext cx="772400" cy="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6525" y="2076300"/>
            <a:ext cx="772400" cy="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5243" y="2615275"/>
            <a:ext cx="1380510" cy="9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7125" y="794175"/>
            <a:ext cx="1317249" cy="13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Scalability</a:t>
            </a:r>
            <a:r>
              <a:rPr b="1" lang="en"/>
              <a:t>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Significant bottleneck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Plasma, Raiden, sharding, state channels</a:t>
            </a:r>
            <a:endParaRPr b="1" sz="1800"/>
          </a:p>
        </p:txBody>
      </p:sp>
      <p:sp>
        <p:nvSpPr>
          <p:cNvPr id="387" name="Shape 387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388" name="Shape 388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436" y="830900"/>
            <a:ext cx="7047126" cy="34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675" y="791262"/>
            <a:ext cx="6330650" cy="35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ctrTitle"/>
          </p:nvPr>
        </p:nvSpPr>
        <p:spPr>
          <a:xfrm>
            <a:off x="505800" y="2923175"/>
            <a:ext cx="80823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Experience.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Mass consumer adoption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Private key management, intuitive design, better aesthetics</a:t>
            </a:r>
            <a:endParaRPr b="1" sz="1800"/>
          </a:p>
        </p:txBody>
      </p:sp>
      <p:pic>
        <p:nvPicPr>
          <p:cNvPr descr="21014702_1799489133398591_2035655929_o.png"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THEMES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409" name="Shape 409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lot of talk,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 a lot of walk</a:t>
            </a:r>
            <a:r>
              <a:rPr b="1" lang="en"/>
              <a:t>. </a:t>
            </a:r>
            <a:endParaRPr b="1" sz="1800"/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PURPOSE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123" y="632375"/>
            <a:ext cx="5243750" cy="38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88" y="2238927"/>
            <a:ext cx="7592624" cy="8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ctrTitle"/>
          </p:nvPr>
        </p:nvSpPr>
        <p:spPr>
          <a:xfrm>
            <a:off x="548775" y="2453825"/>
            <a:ext cx="74070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Thanks yall!</a:t>
            </a:r>
            <a:endParaRPr b="1"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Eric Chung, DApperNetwork Founder</a:t>
            </a:r>
            <a:endParaRPr b="1" sz="2400"/>
          </a:p>
        </p:txBody>
      </p:sp>
      <p:sp>
        <p:nvSpPr>
          <p:cNvPr id="427" name="Shape 427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DAPPERNETWORK</a:t>
            </a:r>
            <a:endParaRPr b="1" sz="1200">
              <a:solidFill>
                <a:srgbClr val="000000"/>
              </a:solidFill>
            </a:endParaRPr>
          </a:p>
        </p:txBody>
      </p:sp>
      <p:cxnSp>
        <p:nvCxnSpPr>
          <p:cNvPr id="428" name="Shape 428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0" l="2480" r="2858" t="0"/>
          <a:stretch/>
        </p:blipFill>
        <p:spPr>
          <a:xfrm>
            <a:off x="213850" y="424450"/>
            <a:ext cx="8716301" cy="375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0" l="2847" r="1595" t="0"/>
          <a:stretch/>
        </p:blipFill>
        <p:spPr>
          <a:xfrm>
            <a:off x="203263" y="457175"/>
            <a:ext cx="8737473" cy="37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505800" y="2923175"/>
            <a:ext cx="7678500" cy="14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Shortage.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Huge shortage.</a:t>
            </a:r>
            <a:endParaRPr b="1" sz="1800"/>
          </a:p>
        </p:txBody>
      </p:sp>
      <p:cxnSp>
        <p:nvCxnSpPr>
          <p:cNvPr id="101" name="Shape 101"/>
          <p:cNvCxnSpPr/>
          <p:nvPr/>
        </p:nvCxnSpPr>
        <p:spPr>
          <a:xfrm>
            <a:off x="681075" y="894950"/>
            <a:ext cx="1072200" cy="0"/>
          </a:xfrm>
          <a:prstGeom prst="straightConnector1">
            <a:avLst/>
          </a:prstGeom>
          <a:noFill/>
          <a:ln cap="flat" cmpd="sng" w="762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21014702_1799489133398591_2035655929_o.pn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" type="subTitle"/>
          </p:nvPr>
        </p:nvSpPr>
        <p:spPr>
          <a:xfrm>
            <a:off x="595165" y="471336"/>
            <a:ext cx="1675500" cy="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STATE OF THINGS</a:t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1014702_1799489133398591_2035655929_o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375" y="4338876"/>
            <a:ext cx="494001" cy="4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988" y="774674"/>
            <a:ext cx="6846024" cy="35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